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7" r:id="rId2"/>
    <p:sldId id="256" r:id="rId3"/>
    <p:sldId id="272" r:id="rId4"/>
    <p:sldId id="258" r:id="rId5"/>
    <p:sldId id="265" r:id="rId6"/>
    <p:sldId id="269" r:id="rId7"/>
    <p:sldId id="270" r:id="rId8"/>
    <p:sldId id="266" r:id="rId9"/>
    <p:sldId id="259" r:id="rId10"/>
    <p:sldId id="267" r:id="rId11"/>
    <p:sldId id="268" r:id="rId12"/>
    <p:sldId id="260" r:id="rId13"/>
    <p:sldId id="261" r:id="rId14"/>
    <p:sldId id="271" r:id="rId15"/>
    <p:sldId id="273" r:id="rId16"/>
    <p:sldId id="274"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511"/>
    <p:restoredTop sz="94689"/>
  </p:normalViewPr>
  <p:slideViewPr>
    <p:cSldViewPr snapToGrid="0" snapToObjects="1">
      <p:cViewPr varScale="1">
        <p:scale>
          <a:sx n="128" d="100"/>
          <a:sy n="128" d="100"/>
        </p:scale>
        <p:origin x="60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jpeg>
</file>

<file path=ppt/media/image12.jpe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3BD5E9-488E-704F-BB80-A960ED73C975}" type="datetimeFigureOut">
              <a:rPr lang="en-US" smtClean="0"/>
              <a:t>1/15/20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9349E3-2446-D74F-A215-EA6D5A6F6D6D}" type="slidenum">
              <a:rPr lang="en-US" smtClean="0"/>
              <a:t>‹#›</a:t>
            </a:fld>
            <a:endParaRPr lang="en-US"/>
          </a:p>
        </p:txBody>
      </p:sp>
    </p:spTree>
    <p:extLst>
      <p:ext uri="{BB962C8B-B14F-4D97-AF65-F5344CB8AC3E}">
        <p14:creationId xmlns:p14="http://schemas.microsoft.com/office/powerpoint/2010/main" val="465969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CBC7B-558F-334C-8E89-DF3A68A1AA2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5597867-DC34-494D-96D9-40A146C8D2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561EE1A-2284-054A-BA48-A02C63DEFCA0}"/>
              </a:ext>
            </a:extLst>
          </p:cNvPr>
          <p:cNvSpPr>
            <a:spLocks noGrp="1"/>
          </p:cNvSpPr>
          <p:nvPr>
            <p:ph type="dt" sz="half" idx="10"/>
          </p:nvPr>
        </p:nvSpPr>
        <p:spPr/>
        <p:txBody>
          <a:bodyPr/>
          <a:lstStyle/>
          <a:p>
            <a:fld id="{FB378038-2941-6B47-9684-0C419DC87E1F}" type="datetimeFigureOut">
              <a:rPr lang="en-US" smtClean="0"/>
              <a:t>1/15/20</a:t>
            </a:fld>
            <a:endParaRPr lang="en-US"/>
          </a:p>
        </p:txBody>
      </p:sp>
      <p:sp>
        <p:nvSpPr>
          <p:cNvPr id="5" name="Footer Placeholder 4">
            <a:extLst>
              <a:ext uri="{FF2B5EF4-FFF2-40B4-BE49-F238E27FC236}">
                <a16:creationId xmlns:a16="http://schemas.microsoft.com/office/drawing/2014/main" id="{E07DD1C9-51E4-464B-B57B-EAE80E6FDA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ADFF28-E180-0D4A-B621-B0C506A5635D}"/>
              </a:ext>
            </a:extLst>
          </p:cNvPr>
          <p:cNvSpPr>
            <a:spLocks noGrp="1"/>
          </p:cNvSpPr>
          <p:nvPr>
            <p:ph type="sldNum" sz="quarter" idx="12"/>
          </p:nvPr>
        </p:nvSpPr>
        <p:spPr/>
        <p:txBody>
          <a:bodyPr/>
          <a:lstStyle/>
          <a:p>
            <a:fld id="{DCC0AA26-59BA-5E49-BA83-CD3BF35F3A3C}" type="slidenum">
              <a:rPr lang="en-US" smtClean="0"/>
              <a:t>‹#›</a:t>
            </a:fld>
            <a:endParaRPr lang="en-US"/>
          </a:p>
        </p:txBody>
      </p:sp>
    </p:spTree>
    <p:extLst>
      <p:ext uri="{BB962C8B-B14F-4D97-AF65-F5344CB8AC3E}">
        <p14:creationId xmlns:p14="http://schemas.microsoft.com/office/powerpoint/2010/main" val="14978726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945B0-BA49-CC4C-BB85-F3E100CD9A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79863B-F43A-7440-9BDD-C1336E0CE3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858B4F-EA73-B74E-85FE-2261AAB627DE}"/>
              </a:ext>
            </a:extLst>
          </p:cNvPr>
          <p:cNvSpPr>
            <a:spLocks noGrp="1"/>
          </p:cNvSpPr>
          <p:nvPr>
            <p:ph type="dt" sz="half" idx="10"/>
          </p:nvPr>
        </p:nvSpPr>
        <p:spPr/>
        <p:txBody>
          <a:bodyPr/>
          <a:lstStyle/>
          <a:p>
            <a:fld id="{FB378038-2941-6B47-9684-0C419DC87E1F}" type="datetimeFigureOut">
              <a:rPr lang="en-US" smtClean="0"/>
              <a:t>1/15/20</a:t>
            </a:fld>
            <a:endParaRPr lang="en-US"/>
          </a:p>
        </p:txBody>
      </p:sp>
      <p:sp>
        <p:nvSpPr>
          <p:cNvPr id="5" name="Footer Placeholder 4">
            <a:extLst>
              <a:ext uri="{FF2B5EF4-FFF2-40B4-BE49-F238E27FC236}">
                <a16:creationId xmlns:a16="http://schemas.microsoft.com/office/drawing/2014/main" id="{52A59D40-B772-3243-B60B-62A9B7740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59EDBB-E1EF-B243-9913-868818D51655}"/>
              </a:ext>
            </a:extLst>
          </p:cNvPr>
          <p:cNvSpPr>
            <a:spLocks noGrp="1"/>
          </p:cNvSpPr>
          <p:nvPr>
            <p:ph type="sldNum" sz="quarter" idx="12"/>
          </p:nvPr>
        </p:nvSpPr>
        <p:spPr/>
        <p:txBody>
          <a:bodyPr/>
          <a:lstStyle/>
          <a:p>
            <a:fld id="{DCC0AA26-59BA-5E49-BA83-CD3BF35F3A3C}" type="slidenum">
              <a:rPr lang="en-US" smtClean="0"/>
              <a:t>‹#›</a:t>
            </a:fld>
            <a:endParaRPr lang="en-US"/>
          </a:p>
        </p:txBody>
      </p:sp>
    </p:spTree>
    <p:extLst>
      <p:ext uri="{BB962C8B-B14F-4D97-AF65-F5344CB8AC3E}">
        <p14:creationId xmlns:p14="http://schemas.microsoft.com/office/powerpoint/2010/main" val="4002351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FA6F38-A9D4-424D-A4CC-2E03B43BF09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99F21D-5C80-D242-8209-589D4C19BE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C09441-EE3D-164E-95E7-6AD30F4D4189}"/>
              </a:ext>
            </a:extLst>
          </p:cNvPr>
          <p:cNvSpPr>
            <a:spLocks noGrp="1"/>
          </p:cNvSpPr>
          <p:nvPr>
            <p:ph type="dt" sz="half" idx="10"/>
          </p:nvPr>
        </p:nvSpPr>
        <p:spPr/>
        <p:txBody>
          <a:bodyPr/>
          <a:lstStyle/>
          <a:p>
            <a:fld id="{FB378038-2941-6B47-9684-0C419DC87E1F}" type="datetimeFigureOut">
              <a:rPr lang="en-US" smtClean="0"/>
              <a:t>1/15/20</a:t>
            </a:fld>
            <a:endParaRPr lang="en-US"/>
          </a:p>
        </p:txBody>
      </p:sp>
      <p:sp>
        <p:nvSpPr>
          <p:cNvPr id="5" name="Footer Placeholder 4">
            <a:extLst>
              <a:ext uri="{FF2B5EF4-FFF2-40B4-BE49-F238E27FC236}">
                <a16:creationId xmlns:a16="http://schemas.microsoft.com/office/drawing/2014/main" id="{5EF95661-AF85-4D48-9A86-794CCB6469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278C1-561A-8D49-94B3-D5D51BC00A16}"/>
              </a:ext>
            </a:extLst>
          </p:cNvPr>
          <p:cNvSpPr>
            <a:spLocks noGrp="1"/>
          </p:cNvSpPr>
          <p:nvPr>
            <p:ph type="sldNum" sz="quarter" idx="12"/>
          </p:nvPr>
        </p:nvSpPr>
        <p:spPr/>
        <p:txBody>
          <a:bodyPr/>
          <a:lstStyle/>
          <a:p>
            <a:fld id="{DCC0AA26-59BA-5E49-BA83-CD3BF35F3A3C}" type="slidenum">
              <a:rPr lang="en-US" smtClean="0"/>
              <a:t>‹#›</a:t>
            </a:fld>
            <a:endParaRPr lang="en-US"/>
          </a:p>
        </p:txBody>
      </p:sp>
    </p:spTree>
    <p:extLst>
      <p:ext uri="{BB962C8B-B14F-4D97-AF65-F5344CB8AC3E}">
        <p14:creationId xmlns:p14="http://schemas.microsoft.com/office/powerpoint/2010/main" val="3548142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3A3AB-521B-3C4F-9E55-C91A841827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C82B0F-2DEC-7345-A7A8-A625EA657B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08595A-1897-E947-AF61-0A15BB9B8A6B}"/>
              </a:ext>
            </a:extLst>
          </p:cNvPr>
          <p:cNvSpPr>
            <a:spLocks noGrp="1"/>
          </p:cNvSpPr>
          <p:nvPr>
            <p:ph type="dt" sz="half" idx="10"/>
          </p:nvPr>
        </p:nvSpPr>
        <p:spPr/>
        <p:txBody>
          <a:bodyPr/>
          <a:lstStyle/>
          <a:p>
            <a:fld id="{FB378038-2941-6B47-9684-0C419DC87E1F}" type="datetimeFigureOut">
              <a:rPr lang="en-US" smtClean="0"/>
              <a:t>1/15/20</a:t>
            </a:fld>
            <a:endParaRPr lang="en-US"/>
          </a:p>
        </p:txBody>
      </p:sp>
      <p:sp>
        <p:nvSpPr>
          <p:cNvPr id="5" name="Footer Placeholder 4">
            <a:extLst>
              <a:ext uri="{FF2B5EF4-FFF2-40B4-BE49-F238E27FC236}">
                <a16:creationId xmlns:a16="http://schemas.microsoft.com/office/drawing/2014/main" id="{FF55A6BD-F070-244B-BDFC-6368B92897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219A1E-AA1D-C249-8887-EEEA4EC01DD3}"/>
              </a:ext>
            </a:extLst>
          </p:cNvPr>
          <p:cNvSpPr>
            <a:spLocks noGrp="1"/>
          </p:cNvSpPr>
          <p:nvPr>
            <p:ph type="sldNum" sz="quarter" idx="12"/>
          </p:nvPr>
        </p:nvSpPr>
        <p:spPr/>
        <p:txBody>
          <a:bodyPr/>
          <a:lstStyle/>
          <a:p>
            <a:fld id="{DCC0AA26-59BA-5E49-BA83-CD3BF35F3A3C}" type="slidenum">
              <a:rPr lang="en-US" smtClean="0"/>
              <a:t>‹#›</a:t>
            </a:fld>
            <a:endParaRPr lang="en-US"/>
          </a:p>
        </p:txBody>
      </p:sp>
    </p:spTree>
    <p:extLst>
      <p:ext uri="{BB962C8B-B14F-4D97-AF65-F5344CB8AC3E}">
        <p14:creationId xmlns:p14="http://schemas.microsoft.com/office/powerpoint/2010/main" val="2229417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53F76-2F12-6D4D-A4ED-000BC8A43C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66B404E-D261-474D-AF13-76821D7342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CAE932-CF55-1B4E-869A-0A8E9E629E5A}"/>
              </a:ext>
            </a:extLst>
          </p:cNvPr>
          <p:cNvSpPr>
            <a:spLocks noGrp="1"/>
          </p:cNvSpPr>
          <p:nvPr>
            <p:ph type="dt" sz="half" idx="10"/>
          </p:nvPr>
        </p:nvSpPr>
        <p:spPr/>
        <p:txBody>
          <a:bodyPr/>
          <a:lstStyle/>
          <a:p>
            <a:fld id="{FB378038-2941-6B47-9684-0C419DC87E1F}" type="datetimeFigureOut">
              <a:rPr lang="en-US" smtClean="0"/>
              <a:t>1/15/20</a:t>
            </a:fld>
            <a:endParaRPr lang="en-US"/>
          </a:p>
        </p:txBody>
      </p:sp>
      <p:sp>
        <p:nvSpPr>
          <p:cNvPr id="5" name="Footer Placeholder 4">
            <a:extLst>
              <a:ext uri="{FF2B5EF4-FFF2-40B4-BE49-F238E27FC236}">
                <a16:creationId xmlns:a16="http://schemas.microsoft.com/office/drawing/2014/main" id="{2A153A74-7634-4B48-8B27-BA3FF07F43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22676F-AD87-8A4E-B9DA-F6DD619D1297}"/>
              </a:ext>
            </a:extLst>
          </p:cNvPr>
          <p:cNvSpPr>
            <a:spLocks noGrp="1"/>
          </p:cNvSpPr>
          <p:nvPr>
            <p:ph type="sldNum" sz="quarter" idx="12"/>
          </p:nvPr>
        </p:nvSpPr>
        <p:spPr/>
        <p:txBody>
          <a:bodyPr/>
          <a:lstStyle/>
          <a:p>
            <a:fld id="{DCC0AA26-59BA-5E49-BA83-CD3BF35F3A3C}" type="slidenum">
              <a:rPr lang="en-US" smtClean="0"/>
              <a:t>‹#›</a:t>
            </a:fld>
            <a:endParaRPr lang="en-US"/>
          </a:p>
        </p:txBody>
      </p:sp>
    </p:spTree>
    <p:extLst>
      <p:ext uri="{BB962C8B-B14F-4D97-AF65-F5344CB8AC3E}">
        <p14:creationId xmlns:p14="http://schemas.microsoft.com/office/powerpoint/2010/main" val="1648599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9A4BE-A3EC-4C45-99EF-0D89F6F310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EB3BBD-161D-164D-9B99-204248D61E8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836E89D-0E49-DE44-9EB4-10F4ECA3EB2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77D1321-F612-DF4C-8AFB-6DACFAC5DA8D}"/>
              </a:ext>
            </a:extLst>
          </p:cNvPr>
          <p:cNvSpPr>
            <a:spLocks noGrp="1"/>
          </p:cNvSpPr>
          <p:nvPr>
            <p:ph type="dt" sz="half" idx="10"/>
          </p:nvPr>
        </p:nvSpPr>
        <p:spPr/>
        <p:txBody>
          <a:bodyPr/>
          <a:lstStyle/>
          <a:p>
            <a:fld id="{FB378038-2941-6B47-9684-0C419DC87E1F}" type="datetimeFigureOut">
              <a:rPr lang="en-US" smtClean="0"/>
              <a:t>1/15/20</a:t>
            </a:fld>
            <a:endParaRPr lang="en-US"/>
          </a:p>
        </p:txBody>
      </p:sp>
      <p:sp>
        <p:nvSpPr>
          <p:cNvPr id="6" name="Footer Placeholder 5">
            <a:extLst>
              <a:ext uri="{FF2B5EF4-FFF2-40B4-BE49-F238E27FC236}">
                <a16:creationId xmlns:a16="http://schemas.microsoft.com/office/drawing/2014/main" id="{F2DA797D-BAA3-8048-BFE5-A602B9278C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62A16D-D1E3-7A46-B05F-599689FE4373}"/>
              </a:ext>
            </a:extLst>
          </p:cNvPr>
          <p:cNvSpPr>
            <a:spLocks noGrp="1"/>
          </p:cNvSpPr>
          <p:nvPr>
            <p:ph type="sldNum" sz="quarter" idx="12"/>
          </p:nvPr>
        </p:nvSpPr>
        <p:spPr/>
        <p:txBody>
          <a:bodyPr/>
          <a:lstStyle/>
          <a:p>
            <a:fld id="{DCC0AA26-59BA-5E49-BA83-CD3BF35F3A3C}" type="slidenum">
              <a:rPr lang="en-US" smtClean="0"/>
              <a:t>‹#›</a:t>
            </a:fld>
            <a:endParaRPr lang="en-US"/>
          </a:p>
        </p:txBody>
      </p:sp>
    </p:spTree>
    <p:extLst>
      <p:ext uri="{BB962C8B-B14F-4D97-AF65-F5344CB8AC3E}">
        <p14:creationId xmlns:p14="http://schemas.microsoft.com/office/powerpoint/2010/main" val="1347883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C76DC-A270-8647-8780-9A8EC6A90E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F75B54-C5AF-6B46-BE4C-BCD8AB20E1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6CE6720-5026-D847-8AC9-A3F1ACAC98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A0CCFB0-454F-514E-9199-F5AC9959C3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D9782F6-7D2B-3146-B236-154120C67B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734850C-9A90-9F4C-AEAE-F8281F5C151E}"/>
              </a:ext>
            </a:extLst>
          </p:cNvPr>
          <p:cNvSpPr>
            <a:spLocks noGrp="1"/>
          </p:cNvSpPr>
          <p:nvPr>
            <p:ph type="dt" sz="half" idx="10"/>
          </p:nvPr>
        </p:nvSpPr>
        <p:spPr/>
        <p:txBody>
          <a:bodyPr/>
          <a:lstStyle/>
          <a:p>
            <a:fld id="{FB378038-2941-6B47-9684-0C419DC87E1F}" type="datetimeFigureOut">
              <a:rPr lang="en-US" smtClean="0"/>
              <a:t>1/15/20</a:t>
            </a:fld>
            <a:endParaRPr lang="en-US"/>
          </a:p>
        </p:txBody>
      </p:sp>
      <p:sp>
        <p:nvSpPr>
          <p:cNvPr id="8" name="Footer Placeholder 7">
            <a:extLst>
              <a:ext uri="{FF2B5EF4-FFF2-40B4-BE49-F238E27FC236}">
                <a16:creationId xmlns:a16="http://schemas.microsoft.com/office/drawing/2014/main" id="{A42BE56A-112D-4543-B5F6-8BB3C01A3F4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F7C8235-D0A2-BD41-96DF-70DE15457A45}"/>
              </a:ext>
            </a:extLst>
          </p:cNvPr>
          <p:cNvSpPr>
            <a:spLocks noGrp="1"/>
          </p:cNvSpPr>
          <p:nvPr>
            <p:ph type="sldNum" sz="quarter" idx="12"/>
          </p:nvPr>
        </p:nvSpPr>
        <p:spPr/>
        <p:txBody>
          <a:bodyPr/>
          <a:lstStyle/>
          <a:p>
            <a:fld id="{DCC0AA26-59BA-5E49-BA83-CD3BF35F3A3C}" type="slidenum">
              <a:rPr lang="en-US" smtClean="0"/>
              <a:t>‹#›</a:t>
            </a:fld>
            <a:endParaRPr lang="en-US"/>
          </a:p>
        </p:txBody>
      </p:sp>
    </p:spTree>
    <p:extLst>
      <p:ext uri="{BB962C8B-B14F-4D97-AF65-F5344CB8AC3E}">
        <p14:creationId xmlns:p14="http://schemas.microsoft.com/office/powerpoint/2010/main" val="3091733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F1330-52EA-2D4A-A639-49E8F6002B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79ABAE4-B3EE-804B-AB69-FA6520587E4A}"/>
              </a:ext>
            </a:extLst>
          </p:cNvPr>
          <p:cNvSpPr>
            <a:spLocks noGrp="1"/>
          </p:cNvSpPr>
          <p:nvPr>
            <p:ph type="dt" sz="half" idx="10"/>
          </p:nvPr>
        </p:nvSpPr>
        <p:spPr/>
        <p:txBody>
          <a:bodyPr/>
          <a:lstStyle/>
          <a:p>
            <a:fld id="{FB378038-2941-6B47-9684-0C419DC87E1F}" type="datetimeFigureOut">
              <a:rPr lang="en-US" smtClean="0"/>
              <a:t>1/15/20</a:t>
            </a:fld>
            <a:endParaRPr lang="en-US"/>
          </a:p>
        </p:txBody>
      </p:sp>
      <p:sp>
        <p:nvSpPr>
          <p:cNvPr id="4" name="Footer Placeholder 3">
            <a:extLst>
              <a:ext uri="{FF2B5EF4-FFF2-40B4-BE49-F238E27FC236}">
                <a16:creationId xmlns:a16="http://schemas.microsoft.com/office/drawing/2014/main" id="{04C75B61-0F4D-F144-9DA5-B6EB6EF2CD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0E141B-544A-E447-BFE8-C4AC6D40B106}"/>
              </a:ext>
            </a:extLst>
          </p:cNvPr>
          <p:cNvSpPr>
            <a:spLocks noGrp="1"/>
          </p:cNvSpPr>
          <p:nvPr>
            <p:ph type="sldNum" sz="quarter" idx="12"/>
          </p:nvPr>
        </p:nvSpPr>
        <p:spPr/>
        <p:txBody>
          <a:bodyPr/>
          <a:lstStyle/>
          <a:p>
            <a:fld id="{DCC0AA26-59BA-5E49-BA83-CD3BF35F3A3C}" type="slidenum">
              <a:rPr lang="en-US" smtClean="0"/>
              <a:t>‹#›</a:t>
            </a:fld>
            <a:endParaRPr lang="en-US"/>
          </a:p>
        </p:txBody>
      </p:sp>
    </p:spTree>
    <p:extLst>
      <p:ext uri="{BB962C8B-B14F-4D97-AF65-F5344CB8AC3E}">
        <p14:creationId xmlns:p14="http://schemas.microsoft.com/office/powerpoint/2010/main" val="39945774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A84DDC-92EF-1141-9085-478F2D298CF3}"/>
              </a:ext>
            </a:extLst>
          </p:cNvPr>
          <p:cNvSpPr>
            <a:spLocks noGrp="1"/>
          </p:cNvSpPr>
          <p:nvPr>
            <p:ph type="dt" sz="half" idx="10"/>
          </p:nvPr>
        </p:nvSpPr>
        <p:spPr/>
        <p:txBody>
          <a:bodyPr/>
          <a:lstStyle/>
          <a:p>
            <a:fld id="{FB378038-2941-6B47-9684-0C419DC87E1F}" type="datetimeFigureOut">
              <a:rPr lang="en-US" smtClean="0"/>
              <a:t>1/15/20</a:t>
            </a:fld>
            <a:endParaRPr lang="en-US"/>
          </a:p>
        </p:txBody>
      </p:sp>
      <p:sp>
        <p:nvSpPr>
          <p:cNvPr id="3" name="Footer Placeholder 2">
            <a:extLst>
              <a:ext uri="{FF2B5EF4-FFF2-40B4-BE49-F238E27FC236}">
                <a16:creationId xmlns:a16="http://schemas.microsoft.com/office/drawing/2014/main" id="{1D0F54D9-E6E9-B749-BB5C-637B837521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0577D3B-FE84-C843-AA52-3198382A2B13}"/>
              </a:ext>
            </a:extLst>
          </p:cNvPr>
          <p:cNvSpPr>
            <a:spLocks noGrp="1"/>
          </p:cNvSpPr>
          <p:nvPr>
            <p:ph type="sldNum" sz="quarter" idx="12"/>
          </p:nvPr>
        </p:nvSpPr>
        <p:spPr/>
        <p:txBody>
          <a:bodyPr/>
          <a:lstStyle/>
          <a:p>
            <a:fld id="{DCC0AA26-59BA-5E49-BA83-CD3BF35F3A3C}" type="slidenum">
              <a:rPr lang="en-US" smtClean="0"/>
              <a:t>‹#›</a:t>
            </a:fld>
            <a:endParaRPr lang="en-US"/>
          </a:p>
        </p:txBody>
      </p:sp>
    </p:spTree>
    <p:extLst>
      <p:ext uri="{BB962C8B-B14F-4D97-AF65-F5344CB8AC3E}">
        <p14:creationId xmlns:p14="http://schemas.microsoft.com/office/powerpoint/2010/main" val="2172568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E757A-398E-4547-A3AC-86CAE5EF2B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679AC9-C038-BC4C-B362-1203F3B533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41989D-DA92-1C4F-A315-154DABB794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44EE5C-DEC8-9147-AE13-54F6DFC6F565}"/>
              </a:ext>
            </a:extLst>
          </p:cNvPr>
          <p:cNvSpPr>
            <a:spLocks noGrp="1"/>
          </p:cNvSpPr>
          <p:nvPr>
            <p:ph type="dt" sz="half" idx="10"/>
          </p:nvPr>
        </p:nvSpPr>
        <p:spPr/>
        <p:txBody>
          <a:bodyPr/>
          <a:lstStyle/>
          <a:p>
            <a:fld id="{FB378038-2941-6B47-9684-0C419DC87E1F}" type="datetimeFigureOut">
              <a:rPr lang="en-US" smtClean="0"/>
              <a:t>1/15/20</a:t>
            </a:fld>
            <a:endParaRPr lang="en-US"/>
          </a:p>
        </p:txBody>
      </p:sp>
      <p:sp>
        <p:nvSpPr>
          <p:cNvPr id="6" name="Footer Placeholder 5">
            <a:extLst>
              <a:ext uri="{FF2B5EF4-FFF2-40B4-BE49-F238E27FC236}">
                <a16:creationId xmlns:a16="http://schemas.microsoft.com/office/drawing/2014/main" id="{5354CD3F-EC16-8D48-94CA-4A1DA3FA88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3D7078-CF75-5D45-86AC-825CA0578F89}"/>
              </a:ext>
            </a:extLst>
          </p:cNvPr>
          <p:cNvSpPr>
            <a:spLocks noGrp="1"/>
          </p:cNvSpPr>
          <p:nvPr>
            <p:ph type="sldNum" sz="quarter" idx="12"/>
          </p:nvPr>
        </p:nvSpPr>
        <p:spPr/>
        <p:txBody>
          <a:bodyPr/>
          <a:lstStyle/>
          <a:p>
            <a:fld id="{DCC0AA26-59BA-5E49-BA83-CD3BF35F3A3C}" type="slidenum">
              <a:rPr lang="en-US" smtClean="0"/>
              <a:t>‹#›</a:t>
            </a:fld>
            <a:endParaRPr lang="en-US"/>
          </a:p>
        </p:txBody>
      </p:sp>
    </p:spTree>
    <p:extLst>
      <p:ext uri="{BB962C8B-B14F-4D97-AF65-F5344CB8AC3E}">
        <p14:creationId xmlns:p14="http://schemas.microsoft.com/office/powerpoint/2010/main" val="1394731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AD8B5-06C8-2744-B920-AC224901B1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4AD8F4-4B91-204A-B5FF-2DF8595074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44A37B-6023-3B45-87D5-34A16BD105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C82BBB-DC2D-B441-A7F9-A38AAA032F40}"/>
              </a:ext>
            </a:extLst>
          </p:cNvPr>
          <p:cNvSpPr>
            <a:spLocks noGrp="1"/>
          </p:cNvSpPr>
          <p:nvPr>
            <p:ph type="dt" sz="half" idx="10"/>
          </p:nvPr>
        </p:nvSpPr>
        <p:spPr/>
        <p:txBody>
          <a:bodyPr/>
          <a:lstStyle/>
          <a:p>
            <a:fld id="{FB378038-2941-6B47-9684-0C419DC87E1F}" type="datetimeFigureOut">
              <a:rPr lang="en-US" smtClean="0"/>
              <a:t>1/15/20</a:t>
            </a:fld>
            <a:endParaRPr lang="en-US"/>
          </a:p>
        </p:txBody>
      </p:sp>
      <p:sp>
        <p:nvSpPr>
          <p:cNvPr id="6" name="Footer Placeholder 5">
            <a:extLst>
              <a:ext uri="{FF2B5EF4-FFF2-40B4-BE49-F238E27FC236}">
                <a16:creationId xmlns:a16="http://schemas.microsoft.com/office/drawing/2014/main" id="{ECB200E3-ED56-B042-B39B-4BF37793EF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23127B-20FC-1143-B93C-CCBBD048A074}"/>
              </a:ext>
            </a:extLst>
          </p:cNvPr>
          <p:cNvSpPr>
            <a:spLocks noGrp="1"/>
          </p:cNvSpPr>
          <p:nvPr>
            <p:ph type="sldNum" sz="quarter" idx="12"/>
          </p:nvPr>
        </p:nvSpPr>
        <p:spPr/>
        <p:txBody>
          <a:bodyPr/>
          <a:lstStyle/>
          <a:p>
            <a:fld id="{DCC0AA26-59BA-5E49-BA83-CD3BF35F3A3C}" type="slidenum">
              <a:rPr lang="en-US" smtClean="0"/>
              <a:t>‹#›</a:t>
            </a:fld>
            <a:endParaRPr lang="en-US"/>
          </a:p>
        </p:txBody>
      </p:sp>
    </p:spTree>
    <p:extLst>
      <p:ext uri="{BB962C8B-B14F-4D97-AF65-F5344CB8AC3E}">
        <p14:creationId xmlns:p14="http://schemas.microsoft.com/office/powerpoint/2010/main" val="1648305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16D917-604B-224D-AECD-29F2BA99F7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DB5A91-B54A-8A44-BEB2-EBB5128353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3C8F99-15EB-B447-8070-E0B902741B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378038-2941-6B47-9684-0C419DC87E1F}" type="datetimeFigureOut">
              <a:rPr lang="en-US" smtClean="0"/>
              <a:t>1/15/20</a:t>
            </a:fld>
            <a:endParaRPr lang="en-US"/>
          </a:p>
        </p:txBody>
      </p:sp>
      <p:sp>
        <p:nvSpPr>
          <p:cNvPr id="5" name="Footer Placeholder 4">
            <a:extLst>
              <a:ext uri="{FF2B5EF4-FFF2-40B4-BE49-F238E27FC236}">
                <a16:creationId xmlns:a16="http://schemas.microsoft.com/office/drawing/2014/main" id="{96E3EEA7-40AC-4044-84EE-5944CF2E58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E64DF71-1477-A946-8082-3015C42D278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C0AA26-59BA-5E49-BA83-CD3BF35F3A3C}" type="slidenum">
              <a:rPr lang="en-US" smtClean="0"/>
              <a:t>‹#›</a:t>
            </a:fld>
            <a:endParaRPr lang="en-US"/>
          </a:p>
        </p:txBody>
      </p:sp>
    </p:spTree>
    <p:extLst>
      <p:ext uri="{BB962C8B-B14F-4D97-AF65-F5344CB8AC3E}">
        <p14:creationId xmlns:p14="http://schemas.microsoft.com/office/powerpoint/2010/main" val="14781822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www.dbv-technologies.com/viaskin-platform/"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C0289-73BA-D442-98A7-88469C7C5A17}"/>
              </a:ext>
            </a:extLst>
          </p:cNvPr>
          <p:cNvSpPr>
            <a:spLocks noGrp="1"/>
          </p:cNvSpPr>
          <p:nvPr>
            <p:ph type="ctrTitle"/>
          </p:nvPr>
        </p:nvSpPr>
        <p:spPr/>
        <p:txBody>
          <a:bodyPr/>
          <a:lstStyle/>
          <a:p>
            <a:r>
              <a:rPr lang="en-US" dirty="0"/>
              <a:t>Allergy Journal Club</a:t>
            </a:r>
          </a:p>
        </p:txBody>
      </p:sp>
      <p:sp>
        <p:nvSpPr>
          <p:cNvPr id="3" name="Subtitle 2">
            <a:extLst>
              <a:ext uri="{FF2B5EF4-FFF2-40B4-BE49-F238E27FC236}">
                <a16:creationId xmlns:a16="http://schemas.microsoft.com/office/drawing/2014/main" id="{4F0B2B6D-8785-1C4B-B55E-2D04CC736AA4}"/>
              </a:ext>
            </a:extLst>
          </p:cNvPr>
          <p:cNvSpPr>
            <a:spLocks noGrp="1"/>
          </p:cNvSpPr>
          <p:nvPr>
            <p:ph type="subTitle" idx="1"/>
          </p:nvPr>
        </p:nvSpPr>
        <p:spPr/>
        <p:txBody>
          <a:bodyPr/>
          <a:lstStyle/>
          <a:p>
            <a:r>
              <a:rPr lang="en-US" dirty="0"/>
              <a:t>Jack McDonnell</a:t>
            </a:r>
          </a:p>
          <a:p>
            <a:endParaRPr lang="en-US" sz="1600" dirty="0"/>
          </a:p>
          <a:p>
            <a:r>
              <a:rPr lang="en-US" sz="1600" dirty="0"/>
              <a:t>January 15, 2020</a:t>
            </a:r>
          </a:p>
          <a:p>
            <a:endParaRPr lang="en-US" dirty="0"/>
          </a:p>
        </p:txBody>
      </p:sp>
    </p:spTree>
    <p:extLst>
      <p:ext uri="{BB962C8B-B14F-4D97-AF65-F5344CB8AC3E}">
        <p14:creationId xmlns:p14="http://schemas.microsoft.com/office/powerpoint/2010/main" val="31103542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5BE27-4CA1-2741-B132-9A52C865E1C7}"/>
              </a:ext>
            </a:extLst>
          </p:cNvPr>
          <p:cNvSpPr>
            <a:spLocks noGrp="1"/>
          </p:cNvSpPr>
          <p:nvPr>
            <p:ph type="title"/>
          </p:nvPr>
        </p:nvSpPr>
        <p:spPr/>
        <p:txBody>
          <a:bodyPr/>
          <a:lstStyle/>
          <a:p>
            <a:endParaRPr lang="en-US"/>
          </a:p>
        </p:txBody>
      </p:sp>
      <p:pic>
        <p:nvPicPr>
          <p:cNvPr id="5" name="Content Placeholder 4" descr="A screenshot of a cell phone&#10;&#10;Description automatically generated">
            <a:extLst>
              <a:ext uri="{FF2B5EF4-FFF2-40B4-BE49-F238E27FC236}">
                <a16:creationId xmlns:a16="http://schemas.microsoft.com/office/drawing/2014/main" id="{8EAFFEDD-0754-A946-BD90-541BDBC8FAF2}"/>
              </a:ext>
            </a:extLst>
          </p:cNvPr>
          <p:cNvPicPr>
            <a:picLocks noGrp="1" noChangeAspect="1"/>
          </p:cNvPicPr>
          <p:nvPr>
            <p:ph idx="1"/>
          </p:nvPr>
        </p:nvPicPr>
        <p:blipFill>
          <a:blip r:embed="rId2"/>
          <a:stretch>
            <a:fillRect/>
          </a:stretch>
        </p:blipFill>
        <p:spPr>
          <a:xfrm>
            <a:off x="185576" y="1792224"/>
            <a:ext cx="11820847" cy="3978804"/>
          </a:xfrm>
        </p:spPr>
      </p:pic>
    </p:spTree>
    <p:extLst>
      <p:ext uri="{BB962C8B-B14F-4D97-AF65-F5344CB8AC3E}">
        <p14:creationId xmlns:p14="http://schemas.microsoft.com/office/powerpoint/2010/main" val="850836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B62DC-7055-2B4D-956B-16FFCBD37BED}"/>
              </a:ext>
            </a:extLst>
          </p:cNvPr>
          <p:cNvSpPr>
            <a:spLocks noGrp="1"/>
          </p:cNvSpPr>
          <p:nvPr>
            <p:ph type="title"/>
          </p:nvPr>
        </p:nvSpPr>
        <p:spPr/>
        <p:txBody>
          <a:bodyPr/>
          <a:lstStyle/>
          <a:p>
            <a:endParaRPr lang="en-US"/>
          </a:p>
        </p:txBody>
      </p:sp>
      <p:pic>
        <p:nvPicPr>
          <p:cNvPr id="5" name="Content Placeholder 4" descr="A screenshot of a cell phone&#10;&#10;Description automatically generated">
            <a:extLst>
              <a:ext uri="{FF2B5EF4-FFF2-40B4-BE49-F238E27FC236}">
                <a16:creationId xmlns:a16="http://schemas.microsoft.com/office/drawing/2014/main" id="{32F49452-DE43-9F46-B74A-DA578C452689}"/>
              </a:ext>
            </a:extLst>
          </p:cNvPr>
          <p:cNvPicPr>
            <a:picLocks noGrp="1" noChangeAspect="1"/>
          </p:cNvPicPr>
          <p:nvPr>
            <p:ph idx="1"/>
          </p:nvPr>
        </p:nvPicPr>
        <p:blipFill>
          <a:blip r:embed="rId2"/>
          <a:stretch>
            <a:fillRect/>
          </a:stretch>
        </p:blipFill>
        <p:spPr>
          <a:xfrm>
            <a:off x="478898" y="1027906"/>
            <a:ext cx="10990245" cy="5165027"/>
          </a:xfrm>
        </p:spPr>
      </p:pic>
    </p:spTree>
    <p:extLst>
      <p:ext uri="{BB962C8B-B14F-4D97-AF65-F5344CB8AC3E}">
        <p14:creationId xmlns:p14="http://schemas.microsoft.com/office/powerpoint/2010/main" val="3810438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DD8B6-8199-444D-B3FD-F16BB38C14A1}"/>
              </a:ext>
            </a:extLst>
          </p:cNvPr>
          <p:cNvSpPr>
            <a:spLocks noGrp="1"/>
          </p:cNvSpPr>
          <p:nvPr>
            <p:ph type="title"/>
          </p:nvPr>
        </p:nvSpPr>
        <p:spPr/>
        <p:txBody>
          <a:bodyPr/>
          <a:lstStyle/>
          <a:p>
            <a:endParaRPr lang="en-US"/>
          </a:p>
        </p:txBody>
      </p:sp>
      <p:pic>
        <p:nvPicPr>
          <p:cNvPr id="4" name="Picture 2">
            <a:extLst>
              <a:ext uri="{FF2B5EF4-FFF2-40B4-BE49-F238E27FC236}">
                <a16:creationId xmlns:a16="http://schemas.microsoft.com/office/drawing/2014/main" id="{1D37E11C-E9E3-C643-B53D-4970744D52C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51530" y="365125"/>
            <a:ext cx="8260113" cy="6134604"/>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 name="TextBox 4">
            <a:extLst>
              <a:ext uri="{FF2B5EF4-FFF2-40B4-BE49-F238E27FC236}">
                <a16:creationId xmlns:a16="http://schemas.microsoft.com/office/drawing/2014/main" id="{1BFC74D8-9326-4540-AB56-5486835A235A}"/>
              </a:ext>
            </a:extLst>
          </p:cNvPr>
          <p:cNvSpPr txBox="1"/>
          <p:nvPr/>
        </p:nvSpPr>
        <p:spPr>
          <a:xfrm>
            <a:off x="1162975" y="3799643"/>
            <a:ext cx="1197507" cy="738664"/>
          </a:xfrm>
          <a:prstGeom prst="rect">
            <a:avLst/>
          </a:prstGeom>
          <a:noFill/>
        </p:spPr>
        <p:txBody>
          <a:bodyPr wrap="none" rtlCol="0">
            <a:spAutoFit/>
          </a:bodyPr>
          <a:lstStyle/>
          <a:p>
            <a:r>
              <a:rPr lang="en-US" sz="2400" b="1" dirty="0"/>
              <a:t>Figure 3</a:t>
            </a:r>
          </a:p>
          <a:p>
            <a:endParaRPr lang="en-US" dirty="0"/>
          </a:p>
        </p:txBody>
      </p:sp>
    </p:spTree>
    <p:extLst>
      <p:ext uri="{BB962C8B-B14F-4D97-AF65-F5344CB8AC3E}">
        <p14:creationId xmlns:p14="http://schemas.microsoft.com/office/powerpoint/2010/main" val="3997566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39BE5-19AD-B043-A4F7-B3A9C7D8B929}"/>
              </a:ext>
            </a:extLst>
          </p:cNvPr>
          <p:cNvSpPr>
            <a:spLocks noGrp="1"/>
          </p:cNvSpPr>
          <p:nvPr>
            <p:ph type="title"/>
          </p:nvPr>
        </p:nvSpPr>
        <p:spPr/>
        <p:txBody>
          <a:bodyPr/>
          <a:lstStyle/>
          <a:p>
            <a:endParaRPr lang="en-US"/>
          </a:p>
        </p:txBody>
      </p:sp>
      <p:pic>
        <p:nvPicPr>
          <p:cNvPr id="4" name="Picture 2">
            <a:extLst>
              <a:ext uri="{FF2B5EF4-FFF2-40B4-BE49-F238E27FC236}">
                <a16:creationId xmlns:a16="http://schemas.microsoft.com/office/drawing/2014/main" id="{C58E565F-2549-2B47-9451-28E9A69909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09512" y="41231"/>
            <a:ext cx="9166577" cy="6816769"/>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 name="TextBox 4">
            <a:extLst>
              <a:ext uri="{FF2B5EF4-FFF2-40B4-BE49-F238E27FC236}">
                <a16:creationId xmlns:a16="http://schemas.microsoft.com/office/drawing/2014/main" id="{AF822D0A-4922-8743-A53C-BE9E819A19A8}"/>
              </a:ext>
            </a:extLst>
          </p:cNvPr>
          <p:cNvSpPr txBox="1"/>
          <p:nvPr/>
        </p:nvSpPr>
        <p:spPr>
          <a:xfrm>
            <a:off x="561403" y="923638"/>
            <a:ext cx="1197507" cy="738664"/>
          </a:xfrm>
          <a:prstGeom prst="rect">
            <a:avLst/>
          </a:prstGeom>
          <a:noFill/>
        </p:spPr>
        <p:txBody>
          <a:bodyPr wrap="none" rtlCol="0">
            <a:spAutoFit/>
          </a:bodyPr>
          <a:lstStyle/>
          <a:p>
            <a:r>
              <a:rPr lang="en-US" sz="2400" b="1" dirty="0"/>
              <a:t>Figure 4</a:t>
            </a:r>
          </a:p>
          <a:p>
            <a:endParaRPr lang="en-US" dirty="0"/>
          </a:p>
        </p:txBody>
      </p:sp>
    </p:spTree>
    <p:extLst>
      <p:ext uri="{BB962C8B-B14F-4D97-AF65-F5344CB8AC3E}">
        <p14:creationId xmlns:p14="http://schemas.microsoft.com/office/powerpoint/2010/main" val="1149847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815FE-0523-9443-9F75-4D9534AB7084}"/>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7F3CFC99-A6FE-304B-90A3-373990CB56E0}"/>
              </a:ext>
            </a:extLst>
          </p:cNvPr>
          <p:cNvSpPr>
            <a:spLocks noGrp="1"/>
          </p:cNvSpPr>
          <p:nvPr>
            <p:ph idx="1"/>
          </p:nvPr>
        </p:nvSpPr>
        <p:spPr/>
        <p:txBody>
          <a:bodyPr/>
          <a:lstStyle/>
          <a:p>
            <a:r>
              <a:rPr lang="en-US" dirty="0"/>
              <a:t>Peanut EPIT administration was safe (local reactions common)</a:t>
            </a:r>
          </a:p>
          <a:p>
            <a:r>
              <a:rPr lang="en-US" dirty="0"/>
              <a:t>Modest treatment response after 52 weeks, with the highest responses among younger children</a:t>
            </a:r>
          </a:p>
        </p:txBody>
      </p:sp>
    </p:spTree>
    <p:extLst>
      <p:ext uri="{BB962C8B-B14F-4D97-AF65-F5344CB8AC3E}">
        <p14:creationId xmlns:p14="http://schemas.microsoft.com/office/powerpoint/2010/main" val="1082858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4A02D-4751-FD46-90DB-0E7C33E340D7}"/>
              </a:ext>
            </a:extLst>
          </p:cNvPr>
          <p:cNvSpPr>
            <a:spLocks noGrp="1"/>
          </p:cNvSpPr>
          <p:nvPr>
            <p:ph type="title"/>
          </p:nvPr>
        </p:nvSpPr>
        <p:spPr/>
        <p:txBody>
          <a:bodyPr/>
          <a:lstStyle/>
          <a:p>
            <a:endParaRPr lang="en-US" dirty="0"/>
          </a:p>
        </p:txBody>
      </p:sp>
      <p:pic>
        <p:nvPicPr>
          <p:cNvPr id="5" name="Content Placeholder 4" descr="A picture containing bird&#10;&#10;Description automatically generated">
            <a:extLst>
              <a:ext uri="{FF2B5EF4-FFF2-40B4-BE49-F238E27FC236}">
                <a16:creationId xmlns:a16="http://schemas.microsoft.com/office/drawing/2014/main" id="{ECBBE8C8-C415-5B4D-9262-BC99175F4F0F}"/>
              </a:ext>
            </a:extLst>
          </p:cNvPr>
          <p:cNvPicPr>
            <a:picLocks noGrp="1" noChangeAspect="1"/>
          </p:cNvPicPr>
          <p:nvPr>
            <p:ph idx="1"/>
          </p:nvPr>
        </p:nvPicPr>
        <p:blipFill>
          <a:blip r:embed="rId2"/>
          <a:stretch>
            <a:fillRect/>
          </a:stretch>
        </p:blipFill>
        <p:spPr>
          <a:xfrm>
            <a:off x="838200" y="2599214"/>
            <a:ext cx="10515600" cy="2804160"/>
          </a:xfrm>
        </p:spPr>
      </p:pic>
    </p:spTree>
    <p:extLst>
      <p:ext uri="{BB962C8B-B14F-4D97-AF65-F5344CB8AC3E}">
        <p14:creationId xmlns:p14="http://schemas.microsoft.com/office/powerpoint/2010/main" val="37503428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68238-52DC-5B4B-84D6-9CD66CEBB2EB}"/>
              </a:ext>
            </a:extLst>
          </p:cNvPr>
          <p:cNvSpPr>
            <a:spLocks noGrp="1"/>
          </p:cNvSpPr>
          <p:nvPr>
            <p:ph type="title"/>
          </p:nvPr>
        </p:nvSpPr>
        <p:spPr/>
        <p:txBody>
          <a:bodyPr/>
          <a:lstStyle/>
          <a:p>
            <a:r>
              <a:rPr lang="en-US" dirty="0"/>
              <a:t>Considerations</a:t>
            </a:r>
          </a:p>
        </p:txBody>
      </p:sp>
      <p:sp>
        <p:nvSpPr>
          <p:cNvPr id="3" name="Content Placeholder 2">
            <a:extLst>
              <a:ext uri="{FF2B5EF4-FFF2-40B4-BE49-F238E27FC236}">
                <a16:creationId xmlns:a16="http://schemas.microsoft.com/office/drawing/2014/main" id="{6FE9D6C5-02F9-D440-9C07-717F9CADE0A5}"/>
              </a:ext>
            </a:extLst>
          </p:cNvPr>
          <p:cNvSpPr>
            <a:spLocks noGrp="1"/>
          </p:cNvSpPr>
          <p:nvPr>
            <p:ph idx="1"/>
          </p:nvPr>
        </p:nvSpPr>
        <p:spPr/>
        <p:txBody>
          <a:bodyPr/>
          <a:lstStyle/>
          <a:p>
            <a:r>
              <a:rPr lang="en-US" dirty="0"/>
              <a:t>Generalizability?</a:t>
            </a:r>
          </a:p>
          <a:p>
            <a:r>
              <a:rPr lang="en-US" dirty="0"/>
              <a:t>Treatment effect persistence beyond 52 weeks? </a:t>
            </a:r>
          </a:p>
          <a:p>
            <a:r>
              <a:rPr lang="en-US" dirty="0"/>
              <a:t>Differential patch reactions (were folks really blinded?)</a:t>
            </a:r>
          </a:p>
          <a:p>
            <a:r>
              <a:rPr lang="en-US" dirty="0"/>
              <a:t>Was 5044mg a good target?	</a:t>
            </a:r>
          </a:p>
          <a:p>
            <a:pPr lvl="1"/>
            <a:r>
              <a:rPr lang="en-US" dirty="0"/>
              <a:t>1 peanut = 250mg peanut protein</a:t>
            </a:r>
          </a:p>
          <a:p>
            <a:pPr lvl="1"/>
            <a:r>
              <a:rPr lang="en-US" dirty="0"/>
              <a:t>5044mg/250mg = 21 peanuts</a:t>
            </a:r>
          </a:p>
          <a:p>
            <a:pPr lvl="1"/>
            <a:r>
              <a:rPr lang="en-US" dirty="0"/>
              <a:t>Typical serving size of peanuts = 28 peanuts</a:t>
            </a:r>
          </a:p>
          <a:p>
            <a:r>
              <a:rPr lang="en-US" dirty="0"/>
              <a:t>Is this approach “worth it”?</a:t>
            </a:r>
          </a:p>
          <a:p>
            <a:endParaRPr lang="en-US" dirty="0"/>
          </a:p>
        </p:txBody>
      </p:sp>
    </p:spTree>
    <p:extLst>
      <p:ext uri="{BB962C8B-B14F-4D97-AF65-F5344CB8AC3E}">
        <p14:creationId xmlns:p14="http://schemas.microsoft.com/office/powerpoint/2010/main" val="13610228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white, paper, seat&#10;&#10;Description automatically generated">
            <a:extLst>
              <a:ext uri="{FF2B5EF4-FFF2-40B4-BE49-F238E27FC236}">
                <a16:creationId xmlns:a16="http://schemas.microsoft.com/office/drawing/2014/main" id="{B20E6622-DCB2-694E-86C5-B439FD0F12C3}"/>
              </a:ext>
            </a:extLst>
          </p:cNvPr>
          <p:cNvPicPr>
            <a:picLocks noChangeAspect="1"/>
          </p:cNvPicPr>
          <p:nvPr/>
        </p:nvPicPr>
        <p:blipFill>
          <a:blip r:embed="rId2"/>
          <a:stretch>
            <a:fillRect/>
          </a:stretch>
        </p:blipFill>
        <p:spPr>
          <a:xfrm>
            <a:off x="3225800" y="1219200"/>
            <a:ext cx="5740400" cy="4419600"/>
          </a:xfrm>
          <a:prstGeom prst="rect">
            <a:avLst/>
          </a:prstGeom>
        </p:spPr>
      </p:pic>
    </p:spTree>
    <p:extLst>
      <p:ext uri="{BB962C8B-B14F-4D97-AF65-F5344CB8AC3E}">
        <p14:creationId xmlns:p14="http://schemas.microsoft.com/office/powerpoint/2010/main" val="4030599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E72DD74-4364-F243-8140-1357D724A5C2}"/>
              </a:ext>
            </a:extLst>
          </p:cNvPr>
          <p:cNvSpPr>
            <a:spLocks noGrp="1"/>
          </p:cNvSpPr>
          <p:nvPr>
            <p:ph type="subTitle" idx="1"/>
          </p:nvPr>
        </p:nvSpPr>
        <p:spPr/>
        <p:txBody>
          <a:bodyPr/>
          <a:lstStyle/>
          <a:p>
            <a:endParaRPr lang="en-US" dirty="0"/>
          </a:p>
          <a:p>
            <a:endParaRPr lang="en-US" dirty="0"/>
          </a:p>
        </p:txBody>
      </p:sp>
      <p:sp>
        <p:nvSpPr>
          <p:cNvPr id="4" name="Text Box 1">
            <a:extLst>
              <a:ext uri="{FF2B5EF4-FFF2-40B4-BE49-F238E27FC236}">
                <a16:creationId xmlns:a16="http://schemas.microsoft.com/office/drawing/2014/main" id="{0D7FBDAB-44F4-BF48-8BAB-3FD4E7F9BCC5}"/>
              </a:ext>
            </a:extLst>
          </p:cNvPr>
          <p:cNvSpPr txBox="1">
            <a:spLocks noGrp="1" noChangeArrowheads="1"/>
          </p:cNvSpPr>
          <p:nvPr>
            <p:ph type="ctrTitle"/>
          </p:nvPr>
        </p:nvSpPr>
        <p:spPr bwMode="auto">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5000"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FFFFFF"/>
                </a:solidFill>
                <a:latin typeface="arial" panose="020B0604020202020204" pitchFamily="34" charset="0"/>
                <a:ea typeface="ＭＳ Ｐゴシック" panose="020B0600070205080204" pitchFamily="34" charset="-128"/>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FFFFFF"/>
                </a:solidFill>
                <a:latin typeface="arial" panose="020B0604020202020204" pitchFamily="34" charset="0"/>
                <a:ea typeface="ＭＳ Ｐゴシック" panose="020B0600070205080204" pitchFamily="34" charset="-128"/>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FFFFFF"/>
                </a:solidFill>
                <a:latin typeface="arial" panose="020B0604020202020204" pitchFamily="34" charset="0"/>
                <a:ea typeface="ＭＳ Ｐゴシック" panose="020B0600070205080204" pitchFamily="34" charset="-128"/>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FFFFFF"/>
                </a:solidFill>
                <a:latin typeface="arial" panose="020B0604020202020204" pitchFamily="34" charset="0"/>
                <a:ea typeface="ＭＳ Ｐゴシック" panose="020B0600070205080204" pitchFamily="34" charset="-128"/>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FFFFFF"/>
                </a:solidFill>
                <a:latin typeface="arial" panose="020B0604020202020204" pitchFamily="34" charset="0"/>
                <a:ea typeface="ＭＳ Ｐゴシック" panose="020B0600070205080204" pitchFamily="34" charset="-128"/>
              </a:defRPr>
            </a:lvl5pPr>
            <a:lvl6pPr marL="2514600" indent="-228600" defTabSz="457200" fontAlgn="base">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FFFFFF"/>
                </a:solidFill>
                <a:latin typeface="arial" panose="020B0604020202020204" pitchFamily="34" charset="0"/>
                <a:ea typeface="ＭＳ Ｐゴシック" panose="020B0600070205080204" pitchFamily="34" charset="-128"/>
              </a:defRPr>
            </a:lvl6pPr>
            <a:lvl7pPr marL="2971800" indent="-228600" defTabSz="457200" fontAlgn="base">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FFFFFF"/>
                </a:solidFill>
                <a:latin typeface="arial" panose="020B0604020202020204" pitchFamily="34" charset="0"/>
                <a:ea typeface="ＭＳ Ｐゴシック" panose="020B0600070205080204" pitchFamily="34" charset="-128"/>
              </a:defRPr>
            </a:lvl7pPr>
            <a:lvl8pPr marL="3429000" indent="-228600" defTabSz="457200" fontAlgn="base">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FFFFFF"/>
                </a:solidFill>
                <a:latin typeface="arial" panose="020B0604020202020204" pitchFamily="34" charset="0"/>
                <a:ea typeface="ＭＳ Ｐゴシック" panose="020B0600070205080204" pitchFamily="34" charset="-128"/>
              </a:defRPr>
            </a:lvl8pPr>
            <a:lvl9pPr marL="3886200" indent="-228600" defTabSz="457200" fontAlgn="base">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FFFFFF"/>
                </a:solidFill>
                <a:latin typeface="arial" panose="020B0604020202020204" pitchFamily="34" charset="0"/>
                <a:ea typeface="ＭＳ Ｐゴシック" panose="020B0600070205080204" pitchFamily="34" charset="-128"/>
              </a:defRPr>
            </a:lvl9pPr>
          </a:lstStyle>
          <a:p>
            <a:pPr algn="ctr">
              <a:spcAft>
                <a:spcPts val="3188"/>
              </a:spcAft>
            </a:pPr>
            <a:r>
              <a:rPr lang="en-US" altLang="en-US" sz="1700" i="1" dirty="0" err="1">
                <a:solidFill>
                  <a:schemeClr val="tx1"/>
                </a:solidFill>
              </a:rPr>
              <a:t>Epicutaneous</a:t>
            </a:r>
            <a:r>
              <a:rPr lang="en-US" altLang="en-US" sz="1700" i="1" dirty="0">
                <a:solidFill>
                  <a:schemeClr val="tx1"/>
                </a:solidFill>
              </a:rPr>
              <a:t> immunotherapy for the treatment of peanut allergy in children and young adults</a:t>
            </a:r>
            <a:r>
              <a:rPr lang="en-US" altLang="en-US" sz="1700" dirty="0">
                <a:solidFill>
                  <a:schemeClr val="tx1"/>
                </a:solidFill>
              </a:rPr>
              <a:t> </a:t>
            </a:r>
          </a:p>
          <a:p>
            <a:pPr algn="ctr">
              <a:spcAft>
                <a:spcPts val="2750"/>
              </a:spcAft>
            </a:pPr>
            <a:r>
              <a:rPr lang="en-US" altLang="en-US" sz="1100" i="1" dirty="0">
                <a:solidFill>
                  <a:schemeClr val="tx1"/>
                </a:solidFill>
              </a:rPr>
              <a:t>Stacie M. Jones, MD, Scott H. </a:t>
            </a:r>
            <a:r>
              <a:rPr lang="en-US" altLang="en-US" sz="1100" i="1" dirty="0" err="1">
                <a:solidFill>
                  <a:schemeClr val="tx1"/>
                </a:solidFill>
              </a:rPr>
              <a:t>Sicherer</a:t>
            </a:r>
            <a:r>
              <a:rPr lang="en-US" altLang="en-US" sz="1100" i="1" dirty="0">
                <a:solidFill>
                  <a:schemeClr val="tx1"/>
                </a:solidFill>
              </a:rPr>
              <a:t>, MD, A. Wesley Burks, MD, Donald Y.M. Leung, MD, Robert W. Lindblad, MD, Peter Dawson, PhD, Alice K. Henning, MS, M. Cecilia </a:t>
            </a:r>
            <a:r>
              <a:rPr lang="en-US" altLang="en-US" sz="1100" i="1" dirty="0" err="1">
                <a:solidFill>
                  <a:schemeClr val="tx1"/>
                </a:solidFill>
              </a:rPr>
              <a:t>Berin</a:t>
            </a:r>
            <a:r>
              <a:rPr lang="en-US" altLang="en-US" sz="1100" i="1" dirty="0">
                <a:solidFill>
                  <a:schemeClr val="tx1"/>
                </a:solidFill>
              </a:rPr>
              <a:t>, PhD, David Chiang, MSc, Brian P. Vickery, MD, Robbie D. </a:t>
            </a:r>
            <a:r>
              <a:rPr lang="en-US" altLang="en-US" sz="1100" i="1" dirty="0" err="1">
                <a:solidFill>
                  <a:schemeClr val="tx1"/>
                </a:solidFill>
              </a:rPr>
              <a:t>Pesek</a:t>
            </a:r>
            <a:r>
              <a:rPr lang="en-US" altLang="en-US" sz="1100" i="1" dirty="0">
                <a:solidFill>
                  <a:schemeClr val="tx1"/>
                </a:solidFill>
              </a:rPr>
              <a:t>, MD, Christine B. Cho, MD, Wendy F. Davidson, PhD, Marshall </a:t>
            </a:r>
            <a:r>
              <a:rPr lang="en-US" altLang="en-US" sz="1100" i="1" dirty="0" err="1">
                <a:solidFill>
                  <a:schemeClr val="tx1"/>
                </a:solidFill>
              </a:rPr>
              <a:t>Plaut</a:t>
            </a:r>
            <a:r>
              <a:rPr lang="en-US" altLang="en-US" sz="1100" i="1" dirty="0">
                <a:solidFill>
                  <a:schemeClr val="tx1"/>
                </a:solidFill>
              </a:rPr>
              <a:t>, MD, Hugh A. Sampson, MD, Robert A. Wood, MD</a:t>
            </a:r>
            <a:r>
              <a:rPr lang="en-US" altLang="en-US" sz="1100" dirty="0">
                <a:solidFill>
                  <a:schemeClr val="tx1"/>
                </a:solidFill>
              </a:rPr>
              <a:t> </a:t>
            </a:r>
          </a:p>
          <a:p>
            <a:pPr algn="ctr"/>
            <a:r>
              <a:rPr lang="en-US" altLang="en-US" sz="1200" i="1" dirty="0">
                <a:solidFill>
                  <a:schemeClr val="tx1"/>
                </a:solidFill>
              </a:rPr>
              <a:t>Journal of Allergy and Clinical Immunology</a:t>
            </a:r>
            <a:r>
              <a:rPr lang="en-US" altLang="en-US" sz="1200" dirty="0">
                <a:solidFill>
                  <a:schemeClr val="tx1"/>
                </a:solidFill>
              </a:rPr>
              <a:t> </a:t>
            </a:r>
          </a:p>
          <a:p>
            <a:pPr algn="ctr"/>
            <a:r>
              <a:rPr lang="en-US" altLang="en-US" sz="1200" dirty="0">
                <a:solidFill>
                  <a:schemeClr val="tx1"/>
                </a:solidFill>
              </a:rPr>
              <a:t>Volume 139, Issue 4, Pages 1242-1252.e9 (April 2017) </a:t>
            </a:r>
          </a:p>
          <a:p>
            <a:pPr algn="ctr"/>
            <a:r>
              <a:rPr lang="en-US" altLang="en-US" sz="1000" dirty="0">
                <a:solidFill>
                  <a:schemeClr val="tx1"/>
                </a:solidFill>
              </a:rPr>
              <a:t>DOI: 10.1016/j.jaci.2016.08.017</a:t>
            </a:r>
          </a:p>
        </p:txBody>
      </p:sp>
      <p:pic>
        <p:nvPicPr>
          <p:cNvPr id="6" name="Picture 5" descr="A picture containing drawing, black&#10;&#10;Description automatically generated">
            <a:extLst>
              <a:ext uri="{FF2B5EF4-FFF2-40B4-BE49-F238E27FC236}">
                <a16:creationId xmlns:a16="http://schemas.microsoft.com/office/drawing/2014/main" id="{B907F287-67DE-3142-9FC2-C4DE0EE6B02D}"/>
              </a:ext>
            </a:extLst>
          </p:cNvPr>
          <p:cNvPicPr>
            <a:picLocks noChangeAspect="1"/>
          </p:cNvPicPr>
          <p:nvPr/>
        </p:nvPicPr>
        <p:blipFill>
          <a:blip r:embed="rId2"/>
          <a:stretch>
            <a:fillRect/>
          </a:stretch>
        </p:blipFill>
        <p:spPr>
          <a:xfrm>
            <a:off x="5143500" y="3715809"/>
            <a:ext cx="1905000" cy="1905000"/>
          </a:xfrm>
          <a:prstGeom prst="rect">
            <a:avLst/>
          </a:prstGeom>
        </p:spPr>
      </p:pic>
    </p:spTree>
    <p:extLst>
      <p:ext uri="{BB962C8B-B14F-4D97-AF65-F5344CB8AC3E}">
        <p14:creationId xmlns:p14="http://schemas.microsoft.com/office/powerpoint/2010/main" val="161610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378B9-0E44-8741-A5CE-03C0D27C2A3F}"/>
              </a:ext>
            </a:extLst>
          </p:cNvPr>
          <p:cNvSpPr>
            <a:spLocks noGrp="1"/>
          </p:cNvSpPr>
          <p:nvPr>
            <p:ph type="title"/>
          </p:nvPr>
        </p:nvSpPr>
        <p:spPr/>
        <p:txBody>
          <a:bodyPr/>
          <a:lstStyle/>
          <a:p>
            <a:endParaRPr lang="en-US" dirty="0"/>
          </a:p>
        </p:txBody>
      </p:sp>
      <p:pic>
        <p:nvPicPr>
          <p:cNvPr id="5" name="Content Placeholder 4" descr="A screenshot of a cell phone&#10;&#10;Description automatically generated">
            <a:extLst>
              <a:ext uri="{FF2B5EF4-FFF2-40B4-BE49-F238E27FC236}">
                <a16:creationId xmlns:a16="http://schemas.microsoft.com/office/drawing/2014/main" id="{5C25EE29-594C-7A4C-A53D-D54C4D1B6A4F}"/>
              </a:ext>
            </a:extLst>
          </p:cNvPr>
          <p:cNvPicPr>
            <a:picLocks noGrp="1" noChangeAspect="1"/>
          </p:cNvPicPr>
          <p:nvPr>
            <p:ph idx="1"/>
          </p:nvPr>
        </p:nvPicPr>
        <p:blipFill>
          <a:blip r:embed="rId2"/>
          <a:stretch>
            <a:fillRect/>
          </a:stretch>
        </p:blipFill>
        <p:spPr>
          <a:xfrm>
            <a:off x="2650932" y="365125"/>
            <a:ext cx="6890135" cy="4351338"/>
          </a:xfrm>
        </p:spPr>
      </p:pic>
      <p:sp>
        <p:nvSpPr>
          <p:cNvPr id="6" name="TextBox 5">
            <a:extLst>
              <a:ext uri="{FF2B5EF4-FFF2-40B4-BE49-F238E27FC236}">
                <a16:creationId xmlns:a16="http://schemas.microsoft.com/office/drawing/2014/main" id="{EABB5FEB-EAA7-BA4F-8BE1-5A01D49CAA65}"/>
              </a:ext>
            </a:extLst>
          </p:cNvPr>
          <p:cNvSpPr txBox="1"/>
          <p:nvPr/>
        </p:nvSpPr>
        <p:spPr>
          <a:xfrm>
            <a:off x="4015942" y="5063018"/>
            <a:ext cx="4160113" cy="369332"/>
          </a:xfrm>
          <a:prstGeom prst="rect">
            <a:avLst/>
          </a:prstGeom>
          <a:noFill/>
        </p:spPr>
        <p:txBody>
          <a:bodyPr wrap="none" rtlCol="0">
            <a:spAutoFit/>
          </a:bodyPr>
          <a:lstStyle/>
          <a:p>
            <a:r>
              <a:rPr lang="en-US" dirty="0">
                <a:hlinkClick r:id="rId3"/>
              </a:rPr>
              <a:t>How is this supposed to work, anyways???</a:t>
            </a:r>
            <a:endParaRPr lang="en-US" dirty="0"/>
          </a:p>
        </p:txBody>
      </p:sp>
    </p:spTree>
    <p:extLst>
      <p:ext uri="{BB962C8B-B14F-4D97-AF65-F5344CB8AC3E}">
        <p14:creationId xmlns:p14="http://schemas.microsoft.com/office/powerpoint/2010/main" val="41894401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C596F-FE1B-7F47-AE02-AA0E5B025533}"/>
              </a:ext>
            </a:extLst>
          </p:cNvPr>
          <p:cNvSpPr>
            <a:spLocks noGrp="1"/>
          </p:cNvSpPr>
          <p:nvPr>
            <p:ph type="title"/>
          </p:nvPr>
        </p:nvSpPr>
        <p:spPr/>
        <p:txBody>
          <a:bodyPr/>
          <a:lstStyle/>
          <a:p>
            <a:endParaRPr lang="en-US"/>
          </a:p>
        </p:txBody>
      </p:sp>
      <p:pic>
        <p:nvPicPr>
          <p:cNvPr id="4" name="Picture 2">
            <a:extLst>
              <a:ext uri="{FF2B5EF4-FFF2-40B4-BE49-F238E27FC236}">
                <a16:creationId xmlns:a16="http://schemas.microsoft.com/office/drawing/2014/main" id="{E256A80F-BE27-D14F-B2A5-F04ACF11A77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92648" y="365125"/>
            <a:ext cx="7206703" cy="5706596"/>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 name="TextBox 4">
            <a:extLst>
              <a:ext uri="{FF2B5EF4-FFF2-40B4-BE49-F238E27FC236}">
                <a16:creationId xmlns:a16="http://schemas.microsoft.com/office/drawing/2014/main" id="{A5A82067-A2C4-3045-87F3-1C9C1507B88E}"/>
              </a:ext>
            </a:extLst>
          </p:cNvPr>
          <p:cNvSpPr txBox="1"/>
          <p:nvPr/>
        </p:nvSpPr>
        <p:spPr>
          <a:xfrm>
            <a:off x="1332089" y="1998133"/>
            <a:ext cx="1197507" cy="461665"/>
          </a:xfrm>
          <a:prstGeom prst="rect">
            <a:avLst/>
          </a:prstGeom>
          <a:noFill/>
        </p:spPr>
        <p:txBody>
          <a:bodyPr wrap="none" rtlCol="0">
            <a:spAutoFit/>
          </a:bodyPr>
          <a:lstStyle/>
          <a:p>
            <a:r>
              <a:rPr lang="en-US" sz="2400" b="1" dirty="0"/>
              <a:t>Figure 1</a:t>
            </a:r>
          </a:p>
        </p:txBody>
      </p:sp>
    </p:spTree>
    <p:extLst>
      <p:ext uri="{BB962C8B-B14F-4D97-AF65-F5344CB8AC3E}">
        <p14:creationId xmlns:p14="http://schemas.microsoft.com/office/powerpoint/2010/main" val="2968771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F3EDC-53EA-5C44-9E3E-43519DB075BF}"/>
              </a:ext>
            </a:extLst>
          </p:cNvPr>
          <p:cNvSpPr>
            <a:spLocks noGrp="1"/>
          </p:cNvSpPr>
          <p:nvPr>
            <p:ph type="title"/>
          </p:nvPr>
        </p:nvSpPr>
        <p:spPr/>
        <p:txBody>
          <a:bodyPr/>
          <a:lstStyle/>
          <a:p>
            <a:endParaRPr lang="en-US"/>
          </a:p>
        </p:txBody>
      </p:sp>
      <p:pic>
        <p:nvPicPr>
          <p:cNvPr id="5" name="Content Placeholder 4" descr="A screenshot of a cell phone&#10;&#10;Description automatically generated">
            <a:extLst>
              <a:ext uri="{FF2B5EF4-FFF2-40B4-BE49-F238E27FC236}">
                <a16:creationId xmlns:a16="http://schemas.microsoft.com/office/drawing/2014/main" id="{8870190D-8490-DC4B-B332-03CB824B1A1D}"/>
              </a:ext>
            </a:extLst>
          </p:cNvPr>
          <p:cNvPicPr>
            <a:picLocks noGrp="1" noChangeAspect="1"/>
          </p:cNvPicPr>
          <p:nvPr>
            <p:ph idx="1"/>
          </p:nvPr>
        </p:nvPicPr>
        <p:blipFill>
          <a:blip r:embed="rId2"/>
          <a:stretch>
            <a:fillRect/>
          </a:stretch>
        </p:blipFill>
        <p:spPr>
          <a:xfrm>
            <a:off x="388917" y="901350"/>
            <a:ext cx="11414166" cy="5055299"/>
          </a:xfrm>
        </p:spPr>
      </p:pic>
    </p:spTree>
    <p:extLst>
      <p:ext uri="{BB962C8B-B14F-4D97-AF65-F5344CB8AC3E}">
        <p14:creationId xmlns:p14="http://schemas.microsoft.com/office/powerpoint/2010/main" val="20664079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D6648-BE24-9249-A0F9-0B841FCE8C17}"/>
              </a:ext>
            </a:extLst>
          </p:cNvPr>
          <p:cNvSpPr>
            <a:spLocks noGrp="1"/>
          </p:cNvSpPr>
          <p:nvPr>
            <p:ph type="title"/>
          </p:nvPr>
        </p:nvSpPr>
        <p:spPr/>
        <p:txBody>
          <a:bodyPr/>
          <a:lstStyle/>
          <a:p>
            <a:endParaRPr lang="en-US" dirty="0"/>
          </a:p>
        </p:txBody>
      </p:sp>
      <p:pic>
        <p:nvPicPr>
          <p:cNvPr id="5" name="Content Placeholder 4" descr="A screenshot of a cell phone&#10;&#10;Description automatically generated">
            <a:extLst>
              <a:ext uri="{FF2B5EF4-FFF2-40B4-BE49-F238E27FC236}">
                <a16:creationId xmlns:a16="http://schemas.microsoft.com/office/drawing/2014/main" id="{54CE7BE7-4F04-F24F-9501-2366E3D7F00B}"/>
              </a:ext>
            </a:extLst>
          </p:cNvPr>
          <p:cNvPicPr>
            <a:picLocks noGrp="1" noChangeAspect="1"/>
          </p:cNvPicPr>
          <p:nvPr>
            <p:ph idx="1"/>
          </p:nvPr>
        </p:nvPicPr>
        <p:blipFill>
          <a:blip r:embed="rId2"/>
          <a:stretch>
            <a:fillRect/>
          </a:stretch>
        </p:blipFill>
        <p:spPr>
          <a:xfrm>
            <a:off x="744273" y="2438372"/>
            <a:ext cx="10515600" cy="1547943"/>
          </a:xfrm>
        </p:spPr>
      </p:pic>
    </p:spTree>
    <p:extLst>
      <p:ext uri="{BB962C8B-B14F-4D97-AF65-F5344CB8AC3E}">
        <p14:creationId xmlns:p14="http://schemas.microsoft.com/office/powerpoint/2010/main" val="2996868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1396E-303D-4444-9271-9E48EA866383}"/>
              </a:ext>
            </a:extLst>
          </p:cNvPr>
          <p:cNvSpPr>
            <a:spLocks noGrp="1"/>
          </p:cNvSpPr>
          <p:nvPr>
            <p:ph type="title"/>
          </p:nvPr>
        </p:nvSpPr>
        <p:spPr/>
        <p:txBody>
          <a:bodyPr/>
          <a:lstStyle/>
          <a:p>
            <a:endParaRPr lang="en-US"/>
          </a:p>
        </p:txBody>
      </p:sp>
      <p:pic>
        <p:nvPicPr>
          <p:cNvPr id="5" name="Content Placeholder 4" descr="A screenshot of a cell phone&#10;&#10;Description automatically generated">
            <a:extLst>
              <a:ext uri="{FF2B5EF4-FFF2-40B4-BE49-F238E27FC236}">
                <a16:creationId xmlns:a16="http://schemas.microsoft.com/office/drawing/2014/main" id="{B7492613-A42A-574D-9869-6E3E50F1D98F}"/>
              </a:ext>
            </a:extLst>
          </p:cNvPr>
          <p:cNvPicPr>
            <a:picLocks noGrp="1" noChangeAspect="1"/>
          </p:cNvPicPr>
          <p:nvPr>
            <p:ph idx="1"/>
          </p:nvPr>
        </p:nvPicPr>
        <p:blipFill>
          <a:blip r:embed="rId2"/>
          <a:stretch>
            <a:fillRect/>
          </a:stretch>
        </p:blipFill>
        <p:spPr>
          <a:xfrm>
            <a:off x="2905628" y="1027906"/>
            <a:ext cx="6380743" cy="4351338"/>
          </a:xfrm>
        </p:spPr>
      </p:pic>
    </p:spTree>
    <p:extLst>
      <p:ext uri="{BB962C8B-B14F-4D97-AF65-F5344CB8AC3E}">
        <p14:creationId xmlns:p14="http://schemas.microsoft.com/office/powerpoint/2010/main" val="63445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8485B-B16A-304B-B61F-4411FDE506AC}"/>
              </a:ext>
            </a:extLst>
          </p:cNvPr>
          <p:cNvSpPr>
            <a:spLocks noGrp="1"/>
          </p:cNvSpPr>
          <p:nvPr>
            <p:ph type="title"/>
          </p:nvPr>
        </p:nvSpPr>
        <p:spPr/>
        <p:txBody>
          <a:bodyPr/>
          <a:lstStyle/>
          <a:p>
            <a:endParaRPr lang="en-US"/>
          </a:p>
        </p:txBody>
      </p:sp>
      <p:pic>
        <p:nvPicPr>
          <p:cNvPr id="5" name="Content Placeholder 4" descr="A screenshot of a cell phone&#10;&#10;Description automatically generated">
            <a:extLst>
              <a:ext uri="{FF2B5EF4-FFF2-40B4-BE49-F238E27FC236}">
                <a16:creationId xmlns:a16="http://schemas.microsoft.com/office/drawing/2014/main" id="{BD5E3B58-591C-474B-AC37-9A42089E3A6F}"/>
              </a:ext>
            </a:extLst>
          </p:cNvPr>
          <p:cNvPicPr>
            <a:picLocks noGrp="1" noChangeAspect="1"/>
          </p:cNvPicPr>
          <p:nvPr>
            <p:ph idx="1"/>
          </p:nvPr>
        </p:nvPicPr>
        <p:blipFill>
          <a:blip r:embed="rId2"/>
          <a:stretch>
            <a:fillRect/>
          </a:stretch>
        </p:blipFill>
        <p:spPr>
          <a:xfrm>
            <a:off x="0" y="1129856"/>
            <a:ext cx="11821598" cy="4161471"/>
          </a:xfrm>
        </p:spPr>
      </p:pic>
    </p:spTree>
    <p:extLst>
      <p:ext uri="{BB962C8B-B14F-4D97-AF65-F5344CB8AC3E}">
        <p14:creationId xmlns:p14="http://schemas.microsoft.com/office/powerpoint/2010/main" val="249344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B59C7-4ECF-F546-84B9-EE94887F495C}"/>
              </a:ext>
            </a:extLst>
          </p:cNvPr>
          <p:cNvSpPr>
            <a:spLocks noGrp="1"/>
          </p:cNvSpPr>
          <p:nvPr>
            <p:ph type="title"/>
          </p:nvPr>
        </p:nvSpPr>
        <p:spPr/>
        <p:txBody>
          <a:bodyPr/>
          <a:lstStyle/>
          <a:p>
            <a:endParaRPr lang="en-US"/>
          </a:p>
        </p:txBody>
      </p:sp>
      <p:pic>
        <p:nvPicPr>
          <p:cNvPr id="4" name="Picture 2">
            <a:extLst>
              <a:ext uri="{FF2B5EF4-FFF2-40B4-BE49-F238E27FC236}">
                <a16:creationId xmlns:a16="http://schemas.microsoft.com/office/drawing/2014/main" id="{C41C9A27-49C6-784A-B4A8-A4D5C019010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97043" y="0"/>
            <a:ext cx="4397913" cy="6749499"/>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 name="TextBox 4">
            <a:extLst>
              <a:ext uri="{FF2B5EF4-FFF2-40B4-BE49-F238E27FC236}">
                <a16:creationId xmlns:a16="http://schemas.microsoft.com/office/drawing/2014/main" id="{EEB88650-3494-B34C-85F5-AAF6BC55471C}"/>
              </a:ext>
            </a:extLst>
          </p:cNvPr>
          <p:cNvSpPr txBox="1"/>
          <p:nvPr/>
        </p:nvSpPr>
        <p:spPr>
          <a:xfrm>
            <a:off x="1313895" y="2157274"/>
            <a:ext cx="1197507" cy="738664"/>
          </a:xfrm>
          <a:prstGeom prst="rect">
            <a:avLst/>
          </a:prstGeom>
          <a:noFill/>
        </p:spPr>
        <p:txBody>
          <a:bodyPr wrap="none" rtlCol="0">
            <a:spAutoFit/>
          </a:bodyPr>
          <a:lstStyle/>
          <a:p>
            <a:r>
              <a:rPr lang="en-US" sz="2400" b="1" dirty="0"/>
              <a:t>Figure 2</a:t>
            </a:r>
          </a:p>
          <a:p>
            <a:endParaRPr lang="en-US" dirty="0"/>
          </a:p>
        </p:txBody>
      </p:sp>
    </p:spTree>
    <p:extLst>
      <p:ext uri="{BB962C8B-B14F-4D97-AF65-F5344CB8AC3E}">
        <p14:creationId xmlns:p14="http://schemas.microsoft.com/office/powerpoint/2010/main" val="14985051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TotalTime>
  <Words>253</Words>
  <Application>Microsoft Macintosh PowerPoint</Application>
  <PresentationFormat>Widescreen</PresentationFormat>
  <Paragraphs>26</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arial</vt:lpstr>
      <vt:lpstr>Calibri</vt:lpstr>
      <vt:lpstr>Calibri Light</vt:lpstr>
      <vt:lpstr>Office Theme</vt:lpstr>
      <vt:lpstr>Allergy Journal Club</vt:lpstr>
      <vt:lpstr>Epicutaneous immunotherapy for the treatment of peanut allergy in children and young adults  Stacie M. Jones, MD, Scott H. Sicherer, MD, A. Wesley Burks, MD, Donald Y.M. Leung, MD, Robert W. Lindblad, MD, Peter Dawson, PhD, Alice K. Henning, MS, M. Cecilia Berin, PhD, David Chiang, MSc, Brian P. Vickery, MD, Robbie D. Pesek, MD, Christine B. Cho, MD, Wendy F. Davidson, PhD, Marshall Plaut, MD, Hugh A. Sampson, MD, Robert A. Wood, MD  Journal of Allergy and Clinical Immunology  Volume 139, Issue 4, Pages 1242-1252.e9 (April 2017)  DOI: 10.1016/j.jaci.2016.08.017</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PowerPoint Presentation</vt:lpstr>
      <vt:lpstr>Considerations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Epicutaneous immunotherapy for the treatment of peanut allergy in children and young adults  Stacie M. Jones, MD, Scott H. Sicherer, MD, A. Wesley Burks, MD, Donald Y.M. Leung, MD, Robert W. Lindblad, MD, Peter Dawson, PhD, Alice K. Henning, MS, M. Cecilia Berin, PhD, David Chiang, MSc, Brian P. Vickery, MD, Robbie D. Pesek, MD, Christine B. Cho, MD, Wendy F. Davidson, PhD, Marshall Plaut, MD, Hugh A. Sampson, MD, Robert A. Wood, MD  Journal of Allergy and Clinical Immunology  Volume 139, Issue 4, Pages 1242-1252.e9 (April 2017)  DOI: 10.1016/j.jaci.2016.08.017</dc:title>
  <dc:creator>John McDonnell</dc:creator>
  <cp:lastModifiedBy>John McDonnell</cp:lastModifiedBy>
  <cp:revision>26</cp:revision>
  <dcterms:created xsi:type="dcterms:W3CDTF">2020-01-11T15:19:03Z</dcterms:created>
  <dcterms:modified xsi:type="dcterms:W3CDTF">2020-01-15T17:10:10Z</dcterms:modified>
</cp:coreProperties>
</file>

<file path=docProps/thumbnail.jpeg>
</file>